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6" r:id="rId2"/>
    <p:sldId id="257" r:id="rId3"/>
    <p:sldId id="266" r:id="rId4"/>
    <p:sldId id="258" r:id="rId5"/>
    <p:sldId id="259" r:id="rId6"/>
    <p:sldId id="260" r:id="rId7"/>
    <p:sldId id="261" r:id="rId8"/>
    <p:sldId id="262" r:id="rId9"/>
    <p:sldId id="263" r:id="rId10"/>
    <p:sldId id="264" r:id="rId11"/>
    <p:sldId id="265" r:id="rId12"/>
    <p:sldId id="269" r:id="rId13"/>
    <p:sldId id="268"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C40074-948E-46C4-8954-83293444D513}">
          <p14:sldIdLst>
            <p14:sldId id="256"/>
            <p14:sldId id="257"/>
            <p14:sldId id="266"/>
            <p14:sldId id="258"/>
            <p14:sldId id="259"/>
            <p14:sldId id="260"/>
            <p14:sldId id="261"/>
            <p14:sldId id="262"/>
            <p14:sldId id="263"/>
            <p14:sldId id="264"/>
            <p14:sldId id="265"/>
          </p14:sldIdLst>
        </p14:section>
        <p14:section name="Untitled Section" id="{16EDADA1-CB32-408E-989A-34694CE663E8}">
          <p14:sldIdLst>
            <p14:sldId id="269"/>
            <p14:sldId id="268"/>
            <p14:sldId id="270"/>
            <p14:sldId id="271"/>
            <p14:sldId id="272"/>
            <p14:sldId id="273"/>
            <p14:sldId id="274"/>
            <p14:sldId id="275"/>
            <p14:sldId id="276"/>
            <p14:sldId id="277"/>
            <p14:sldId id="278"/>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1D64731-D4AE-4C83-BC0D-90881304DCAA}" type="datetimeFigureOut">
              <a:rPr lang="en-US" smtClean="0"/>
              <a:t>1/1/2018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F8F497A-E024-4046-950A-19E3FD159101}" type="slidenum">
              <a:rPr lang="en-US" smtClean="0"/>
              <a:t>‹#›</a:t>
            </a:fld>
            <a:endParaRPr lang="en-US"/>
          </a:p>
        </p:txBody>
      </p:sp>
    </p:spTree>
    <p:extLst>
      <p:ext uri="{BB962C8B-B14F-4D97-AF65-F5344CB8AC3E}">
        <p14:creationId xmlns:p14="http://schemas.microsoft.com/office/powerpoint/2010/main" val="73945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9872EFF-20D5-40C0-8873-89A723555A6F}" type="datetimeFigureOut">
              <a:rPr lang="en-US" smtClean="0"/>
              <a:t>1/1/2018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F5846A3-2AC7-44D0-8A88-02F1180D2AED}" type="slidenum">
              <a:rPr lang="en-US" smtClean="0"/>
              <a:t>‹#›</a:t>
            </a:fld>
            <a:endParaRPr lang="en-US"/>
          </a:p>
        </p:txBody>
      </p:sp>
    </p:spTree>
    <p:extLst>
      <p:ext uri="{BB962C8B-B14F-4D97-AF65-F5344CB8AC3E}">
        <p14:creationId xmlns:p14="http://schemas.microsoft.com/office/powerpoint/2010/main" val="396953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5846A3-2AC7-44D0-8A88-02F1180D2AED}" type="slidenum">
              <a:rPr lang="en-US" smtClean="0"/>
              <a:t>20</a:t>
            </a:fld>
            <a:endParaRPr lang="en-US"/>
          </a:p>
        </p:txBody>
      </p:sp>
    </p:spTree>
    <p:extLst>
      <p:ext uri="{BB962C8B-B14F-4D97-AF65-F5344CB8AC3E}">
        <p14:creationId xmlns:p14="http://schemas.microsoft.com/office/powerpoint/2010/main" val="2319393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livebinders.com/play/play?id=2244559#ancho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tn.nextera.questarai.com/Admin/Accounts/Login" TargetMode="External"/><Relationship Id="rId2" Type="http://schemas.openxmlformats.org/officeDocument/2006/relationships/hyperlink" Target="https://tdoe.randasolutions.com/login.aspx" TargetMode="External"/><Relationship Id="rId1" Type="http://schemas.openxmlformats.org/officeDocument/2006/relationships/slideLayout" Target="../slideLayouts/slideLayout2.xml"/><Relationship Id="rId5" Type="http://schemas.openxmlformats.org/officeDocument/2006/relationships/hyperlink" Target="https://ny.nextera.questarai.com/tds/#practice" TargetMode="External"/><Relationship Id="rId4" Type="http://schemas.openxmlformats.org/officeDocument/2006/relationships/hyperlink" Target="https://ms.nextera.questarai.com/tds/#practi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radley Hand ITC" panose="03070402050302030203" pitchFamily="66" charset="0"/>
              </a:rPr>
              <a:t>Item Writer Workshop</a:t>
            </a:r>
            <a:endParaRPr lang="en-US" dirty="0">
              <a:latin typeface="Bradley Hand ITC" panose="03070402050302030203" pitchFamily="66" charset="0"/>
            </a:endParaRPr>
          </a:p>
        </p:txBody>
      </p:sp>
      <p:sp>
        <p:nvSpPr>
          <p:cNvPr id="3" name="Subtitle 2"/>
          <p:cNvSpPr>
            <a:spLocks noGrp="1"/>
          </p:cNvSpPr>
          <p:nvPr>
            <p:ph type="subTitle" idx="1"/>
          </p:nvPr>
        </p:nvSpPr>
        <p:spPr>
          <a:xfrm>
            <a:off x="2692398" y="3386664"/>
            <a:ext cx="6815669" cy="1803522"/>
          </a:xfrm>
        </p:spPr>
        <p:txBody>
          <a:bodyPr>
            <a:noAutofit/>
          </a:bodyPr>
          <a:lstStyle/>
          <a:p>
            <a:r>
              <a:rPr lang="en-US" sz="2400" b="1" dirty="0" smtClean="0">
                <a:latin typeface="Arial Narrow" panose="020B0606020202030204" pitchFamily="34" charset="0"/>
              </a:rPr>
              <a:t>January 2</a:t>
            </a:r>
            <a:r>
              <a:rPr lang="en-US" sz="2400" b="1" baseline="30000" dirty="0" smtClean="0">
                <a:latin typeface="Arial Narrow" panose="020B0606020202030204" pitchFamily="34" charset="0"/>
              </a:rPr>
              <a:t>nd</a:t>
            </a:r>
            <a:r>
              <a:rPr lang="en-US" sz="2400" b="1" dirty="0" smtClean="0">
                <a:latin typeface="Arial Narrow" panose="020B0606020202030204" pitchFamily="34" charset="0"/>
              </a:rPr>
              <a:t>, 2018</a:t>
            </a:r>
          </a:p>
          <a:p>
            <a:r>
              <a:rPr lang="en-US" sz="2000" dirty="0">
                <a:latin typeface="Arial Narrow" panose="020B0606020202030204" pitchFamily="34" charset="0"/>
              </a:rPr>
              <a:t>Stephanie </a:t>
            </a:r>
            <a:r>
              <a:rPr lang="en-US" sz="2000" dirty="0" err="1">
                <a:latin typeface="Arial Narrow" panose="020B0606020202030204" pitchFamily="34" charset="0"/>
              </a:rPr>
              <a:t>Tedford</a:t>
            </a:r>
            <a:r>
              <a:rPr lang="en-US" sz="2000" dirty="0">
                <a:latin typeface="Arial Narrow" panose="020B0606020202030204" pitchFamily="34" charset="0"/>
              </a:rPr>
              <a:t>- 3</a:t>
            </a:r>
            <a:r>
              <a:rPr lang="en-US" sz="2000" baseline="30000" dirty="0">
                <a:latin typeface="Arial Narrow" panose="020B0606020202030204" pitchFamily="34" charset="0"/>
              </a:rPr>
              <a:t>rd</a:t>
            </a:r>
            <a:r>
              <a:rPr lang="en-US" sz="2000" dirty="0">
                <a:latin typeface="Arial Narrow" panose="020B0606020202030204" pitchFamily="34" charset="0"/>
              </a:rPr>
              <a:t> grade (all subjects</a:t>
            </a:r>
            <a:r>
              <a:rPr lang="en-US" sz="2000" dirty="0" smtClean="0">
                <a:latin typeface="Arial Narrow" panose="020B0606020202030204" pitchFamily="34" charset="0"/>
              </a:rPr>
              <a:t>)</a:t>
            </a:r>
          </a:p>
          <a:p>
            <a:r>
              <a:rPr lang="en-US" sz="2000" dirty="0" smtClean="0">
                <a:latin typeface="Arial Narrow" panose="020B0606020202030204" pitchFamily="34" charset="0"/>
              </a:rPr>
              <a:t>Jessica Pickett-4</a:t>
            </a:r>
            <a:r>
              <a:rPr lang="en-US" sz="2000" baseline="30000" dirty="0" smtClean="0">
                <a:latin typeface="Arial Narrow" panose="020B0606020202030204" pitchFamily="34" charset="0"/>
              </a:rPr>
              <a:t>th</a:t>
            </a:r>
            <a:r>
              <a:rPr lang="en-US" sz="2000" dirty="0" smtClean="0">
                <a:latin typeface="Arial Narrow" panose="020B0606020202030204" pitchFamily="34" charset="0"/>
              </a:rPr>
              <a:t> grade Math, Science, Social Studies</a:t>
            </a:r>
          </a:p>
          <a:p>
            <a:r>
              <a:rPr lang="en-US" sz="2000" dirty="0" smtClean="0">
                <a:latin typeface="Arial Narrow" panose="020B0606020202030204" pitchFamily="34" charset="0"/>
              </a:rPr>
              <a:t>Samantha Dawson- 5</a:t>
            </a:r>
            <a:r>
              <a:rPr lang="en-US" sz="2000" baseline="30000" dirty="0" smtClean="0">
                <a:latin typeface="Arial Narrow" panose="020B0606020202030204" pitchFamily="34" charset="0"/>
              </a:rPr>
              <a:t>th</a:t>
            </a:r>
            <a:r>
              <a:rPr lang="en-US" sz="2000" dirty="0" smtClean="0">
                <a:latin typeface="Arial Narrow" panose="020B0606020202030204" pitchFamily="34" charset="0"/>
              </a:rPr>
              <a:t> grade Math, Science, Social Studies</a:t>
            </a:r>
            <a:endParaRPr lang="en-US" sz="2000" dirty="0">
              <a:latin typeface="Arial Narrow" panose="020B0606020202030204" pitchFamily="34" charset="0"/>
            </a:endParaRPr>
          </a:p>
        </p:txBody>
      </p:sp>
      <p:sp>
        <p:nvSpPr>
          <p:cNvPr id="4" name="TextBox 3"/>
          <p:cNvSpPr txBox="1"/>
          <p:nvPr/>
        </p:nvSpPr>
        <p:spPr>
          <a:xfrm>
            <a:off x="897167" y="5553059"/>
            <a:ext cx="10406129" cy="1600438"/>
          </a:xfrm>
          <a:prstGeom prst="rect">
            <a:avLst/>
          </a:prstGeom>
          <a:noFill/>
        </p:spPr>
        <p:txBody>
          <a:bodyPr wrap="square" rtlCol="0">
            <a:spAutoFit/>
          </a:bodyPr>
          <a:lstStyle/>
          <a:p>
            <a:pPr algn="ctr"/>
            <a:r>
              <a:rPr lang="en-US" sz="2000" b="1" dirty="0" smtClean="0"/>
              <a:t>Find this power point with all the hyperlinked websites and documents by going to: </a:t>
            </a:r>
          </a:p>
          <a:p>
            <a:pPr algn="ctr"/>
            <a:r>
              <a:rPr lang="en-US" sz="2000" b="1" u="sng" dirty="0" smtClean="0"/>
              <a:t>pickettandjones.weebly.com</a:t>
            </a:r>
          </a:p>
          <a:p>
            <a:pPr algn="ctr"/>
            <a:r>
              <a:rPr lang="en-US" sz="2000" b="1" dirty="0" smtClean="0"/>
              <a:t>On the far right-hand side, hover over the </a:t>
            </a:r>
            <a:r>
              <a:rPr lang="en-US" sz="2000" b="1" smtClean="0"/>
              <a:t>word MORE, </a:t>
            </a:r>
            <a:r>
              <a:rPr lang="en-US" sz="2000" b="1" dirty="0" smtClean="0"/>
              <a:t>and choose TEACHER RESOURCES from the drop-down menu</a:t>
            </a:r>
          </a:p>
          <a:p>
            <a:endParaRPr lang="en-US" dirty="0"/>
          </a:p>
        </p:txBody>
      </p:sp>
    </p:spTree>
    <p:extLst>
      <p:ext uri="{BB962C8B-B14F-4D97-AF65-F5344CB8AC3E}">
        <p14:creationId xmlns:p14="http://schemas.microsoft.com/office/powerpoint/2010/main" val="18734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10" t="13361" r="20393" b="6676"/>
          <a:stretch/>
        </p:blipFill>
        <p:spPr>
          <a:xfrm>
            <a:off x="1099706" y="721217"/>
            <a:ext cx="7348836" cy="5525036"/>
          </a:xfrm>
        </p:spPr>
      </p:pic>
      <p:sp>
        <p:nvSpPr>
          <p:cNvPr id="5" name="TextBox 4"/>
          <p:cNvSpPr txBox="1"/>
          <p:nvPr/>
        </p:nvSpPr>
        <p:spPr>
          <a:xfrm>
            <a:off x="8731876" y="2833352"/>
            <a:ext cx="2588654" cy="2677656"/>
          </a:xfrm>
          <a:prstGeom prst="rect">
            <a:avLst/>
          </a:prstGeom>
          <a:noFill/>
        </p:spPr>
        <p:txBody>
          <a:bodyPr wrap="square" rtlCol="0">
            <a:spAutoFit/>
          </a:bodyPr>
          <a:lstStyle/>
          <a:p>
            <a:pPr algn="ctr"/>
            <a:r>
              <a:rPr lang="en-US" sz="2800" b="1" dirty="0" smtClean="0">
                <a:latin typeface="Calibri Light" panose="020F0302020204030204" pitchFamily="34" charset="0"/>
                <a:cs typeface="Calibri Light" panose="020F0302020204030204" pitchFamily="34" charset="0"/>
              </a:rPr>
              <a:t>Do you notice any similarities and differences in the </a:t>
            </a:r>
          </a:p>
          <a:p>
            <a:pPr algn="ctr"/>
            <a:r>
              <a:rPr lang="en-US" sz="2800" b="1" dirty="0" smtClean="0">
                <a:latin typeface="Calibri Light" panose="020F0302020204030204" pitchFamily="34" charset="0"/>
                <a:cs typeface="Calibri Light" panose="020F0302020204030204" pitchFamily="34" charset="0"/>
              </a:rPr>
              <a:t>strengths and weaknesses?</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471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10" t="14138" r="20393" b="5512"/>
          <a:stretch/>
        </p:blipFill>
        <p:spPr>
          <a:xfrm>
            <a:off x="1005608" y="656823"/>
            <a:ext cx="7347431" cy="5550795"/>
          </a:xfrm>
        </p:spPr>
      </p:pic>
      <p:sp>
        <p:nvSpPr>
          <p:cNvPr id="5" name="TextBox 4"/>
          <p:cNvSpPr txBox="1"/>
          <p:nvPr/>
        </p:nvSpPr>
        <p:spPr>
          <a:xfrm>
            <a:off x="8512935" y="2482520"/>
            <a:ext cx="2807595" cy="3139321"/>
          </a:xfrm>
          <a:prstGeom prst="rect">
            <a:avLst/>
          </a:prstGeom>
          <a:noFill/>
        </p:spPr>
        <p:txBody>
          <a:bodyPr wrap="square" rtlCol="0">
            <a:spAutoFit/>
          </a:bodyPr>
          <a:lstStyle/>
          <a:p>
            <a:pPr algn="ctr"/>
            <a:r>
              <a:rPr lang="en-US" dirty="0" smtClean="0"/>
              <a:t>This falls under the category of Conceptual Understanding.  The state says there shouldn’t be a strength one year in something but then the next year, a weakness in something that it builds upon. This is the debate of procedural vs. conceptual teaching.</a:t>
            </a:r>
            <a:endParaRPr lang="en-US" dirty="0"/>
          </a:p>
        </p:txBody>
      </p:sp>
    </p:spTree>
    <p:extLst>
      <p:ext uri="{BB962C8B-B14F-4D97-AF65-F5344CB8AC3E}">
        <p14:creationId xmlns:p14="http://schemas.microsoft.com/office/powerpoint/2010/main" val="27227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Instructional Focus Document</a:t>
            </a:r>
            <a:endParaRPr lang="en-US" dirty="0"/>
          </a:p>
        </p:txBody>
      </p:sp>
      <p:sp>
        <p:nvSpPr>
          <p:cNvPr id="3" name="Subtitle 2"/>
          <p:cNvSpPr>
            <a:spLocks noGrp="1"/>
          </p:cNvSpPr>
          <p:nvPr>
            <p:ph type="subTitle" idx="1"/>
          </p:nvPr>
        </p:nvSpPr>
        <p:spPr/>
        <p:txBody>
          <a:bodyPr>
            <a:normAutofit fontScale="92500"/>
          </a:bodyPr>
          <a:lstStyle/>
          <a:p>
            <a:r>
              <a:rPr lang="en-US" sz="2400" b="1" dirty="0" smtClean="0">
                <a:latin typeface="Calibri Light" panose="020F0302020204030204" pitchFamily="34" charset="0"/>
                <a:cs typeface="Calibri Light" panose="020F0302020204030204" pitchFamily="34" charset="0"/>
              </a:rPr>
              <a:t>*Only created for Numbers and Operations- Fractions standards as of right now. The state expects to have the other standards done over the next couple of YEARS. </a:t>
            </a:r>
            <a:r>
              <a:rPr lang="en-US" sz="2400" b="1" dirty="0" smtClean="0">
                <a:latin typeface="Calibri Light" panose="020F0302020204030204" pitchFamily="34" charset="0"/>
                <a:cs typeface="Calibri Light" panose="020F0302020204030204" pitchFamily="34" charset="0"/>
                <a:sym typeface="Wingdings" panose="05000000000000000000" pitchFamily="2" charset="2"/>
              </a:rPr>
              <a:t></a:t>
            </a: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39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517" t="13750" r="26285" b="5123"/>
          <a:stretch/>
        </p:blipFill>
        <p:spPr>
          <a:xfrm>
            <a:off x="1295402" y="982132"/>
            <a:ext cx="7095090" cy="5203065"/>
          </a:xfrm>
        </p:spPr>
      </p:pic>
      <p:sp>
        <p:nvSpPr>
          <p:cNvPr id="5" name="TextBox 4"/>
          <p:cNvSpPr txBox="1"/>
          <p:nvPr/>
        </p:nvSpPr>
        <p:spPr>
          <a:xfrm>
            <a:off x="850007" y="4391697"/>
            <a:ext cx="8834906" cy="1477328"/>
          </a:xfrm>
          <a:prstGeom prst="rect">
            <a:avLst/>
          </a:prstGeom>
          <a:noFill/>
        </p:spPr>
        <p:txBody>
          <a:bodyPr wrap="square" rtlCol="0">
            <a:spAutoFit/>
          </a:bodyPr>
          <a:lstStyle/>
          <a:p>
            <a:r>
              <a:rPr lang="en-US" sz="2400" b="1" dirty="0">
                <a:latin typeface="Calibri Light" panose="020F0302020204030204" pitchFamily="34" charset="0"/>
                <a:cs typeface="Calibri Light" panose="020F0302020204030204" pitchFamily="34" charset="0"/>
                <a:hlinkClick r:id="rId3"/>
              </a:rPr>
              <a:t>http://www.livebinders.com/play/play?id=2244559#anchor</a:t>
            </a:r>
            <a:endParaRPr lang="en-US" sz="2400" b="1" dirty="0">
              <a:latin typeface="Calibri Light" panose="020F0302020204030204" pitchFamily="34" charset="0"/>
              <a:cs typeface="Calibri Light" panose="020F0302020204030204" pitchFamily="34" charset="0"/>
            </a:endParaRPr>
          </a:p>
          <a:p>
            <a:r>
              <a:rPr lang="en-US" sz="2400" dirty="0" smtClean="0">
                <a:latin typeface="Calibri Light" panose="020F0302020204030204" pitchFamily="34" charset="0"/>
                <a:cs typeface="Calibri Light" panose="020F0302020204030204" pitchFamily="34" charset="0"/>
              </a:rPr>
              <a:t>**Click </a:t>
            </a:r>
            <a:r>
              <a:rPr lang="en-US" sz="2400" dirty="0">
                <a:latin typeface="Calibri Light" panose="020F0302020204030204" pitchFamily="34" charset="0"/>
                <a:cs typeface="Calibri Light" panose="020F0302020204030204" pitchFamily="34" charset="0"/>
              </a:rPr>
              <a:t>on </a:t>
            </a:r>
            <a:r>
              <a:rPr lang="en-US" sz="2400" dirty="0" smtClean="0">
                <a:latin typeface="Calibri Light" panose="020F0302020204030204" pitchFamily="34" charset="0"/>
                <a:cs typeface="Calibri Light" panose="020F0302020204030204" pitchFamily="34" charset="0"/>
              </a:rPr>
              <a:t>Item Writer </a:t>
            </a:r>
            <a:r>
              <a:rPr lang="en-US" sz="2400" dirty="0" smtClean="0">
                <a:latin typeface="Calibri Light" panose="020F0302020204030204" pitchFamily="34" charset="0"/>
                <a:cs typeface="Calibri Light" panose="020F0302020204030204" pitchFamily="34" charset="0"/>
              </a:rPr>
              <a:t>Workshops, then </a:t>
            </a:r>
            <a:r>
              <a:rPr lang="en-US" sz="2400" dirty="0" smtClean="0">
                <a:latin typeface="Calibri Light" panose="020F0302020204030204" pitchFamily="34" charset="0"/>
                <a:cs typeface="Calibri Light" panose="020F0302020204030204" pitchFamily="34" charset="0"/>
              </a:rPr>
              <a:t>Math </a:t>
            </a:r>
            <a:r>
              <a:rPr lang="en-US" sz="2400" dirty="0">
                <a:latin typeface="Calibri Light" panose="020F0302020204030204" pitchFamily="34" charset="0"/>
                <a:cs typeface="Calibri Light" panose="020F0302020204030204" pitchFamily="34" charset="0"/>
              </a:rPr>
              <a:t>Standards </a:t>
            </a:r>
            <a:r>
              <a:rPr lang="en-US" sz="2400" dirty="0" smtClean="0">
                <a:latin typeface="Calibri Light" panose="020F0302020204030204" pitchFamily="34" charset="0"/>
                <a:cs typeface="Calibri Light" panose="020F0302020204030204" pitchFamily="34" charset="0"/>
              </a:rPr>
              <a:t>Support, </a:t>
            </a:r>
            <a:r>
              <a:rPr lang="en-US" sz="2400" dirty="0">
                <a:latin typeface="Calibri Light" panose="020F0302020204030204" pitchFamily="34" charset="0"/>
                <a:cs typeface="Calibri Light" panose="020F0302020204030204" pitchFamily="34" charset="0"/>
              </a:rPr>
              <a:t>then choose grade level</a:t>
            </a:r>
          </a:p>
          <a:p>
            <a:endParaRPr lang="en-US" dirty="0"/>
          </a:p>
        </p:txBody>
      </p:sp>
    </p:spTree>
    <p:extLst>
      <p:ext uri="{BB962C8B-B14F-4D97-AF65-F5344CB8AC3E}">
        <p14:creationId xmlns:p14="http://schemas.microsoft.com/office/powerpoint/2010/main" val="2723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374" t="12973" r="20829" b="5124"/>
          <a:stretch/>
        </p:blipFill>
        <p:spPr>
          <a:xfrm>
            <a:off x="1166613" y="763190"/>
            <a:ext cx="6869804" cy="5290249"/>
          </a:xfrm>
        </p:spPr>
      </p:pic>
      <p:sp>
        <p:nvSpPr>
          <p:cNvPr id="5" name="TextBox 4"/>
          <p:cNvSpPr txBox="1"/>
          <p:nvPr/>
        </p:nvSpPr>
        <p:spPr>
          <a:xfrm>
            <a:off x="7006107" y="2833353"/>
            <a:ext cx="3786389" cy="1754326"/>
          </a:xfrm>
          <a:prstGeom prst="rect">
            <a:avLst/>
          </a:prstGeom>
          <a:noFill/>
        </p:spPr>
        <p:txBody>
          <a:bodyPr wrap="square" rtlCol="0">
            <a:spAutoFit/>
          </a:bodyPr>
          <a:lstStyle/>
          <a:p>
            <a:r>
              <a:rPr lang="en-US" sz="3600" dirty="0" smtClean="0"/>
              <a:t>Standards are listed along the sides of the document.</a:t>
            </a:r>
            <a:endParaRPr lang="en-US" sz="3600" dirty="0"/>
          </a:p>
        </p:txBody>
      </p:sp>
    </p:spTree>
    <p:extLst>
      <p:ext uri="{BB962C8B-B14F-4D97-AF65-F5344CB8AC3E}">
        <p14:creationId xmlns:p14="http://schemas.microsoft.com/office/powerpoint/2010/main" val="199730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92" t="12585" r="20393" b="5124"/>
          <a:stretch/>
        </p:blipFill>
        <p:spPr>
          <a:xfrm>
            <a:off x="1068947" y="711676"/>
            <a:ext cx="7199290" cy="5549998"/>
          </a:xfrm>
        </p:spPr>
      </p:pic>
      <p:sp>
        <p:nvSpPr>
          <p:cNvPr id="5" name="TextBox 4"/>
          <p:cNvSpPr txBox="1"/>
          <p:nvPr/>
        </p:nvSpPr>
        <p:spPr>
          <a:xfrm>
            <a:off x="8268237" y="2408349"/>
            <a:ext cx="3322749" cy="3539430"/>
          </a:xfrm>
          <a:prstGeom prst="rect">
            <a:avLst/>
          </a:prstGeom>
          <a:noFill/>
        </p:spPr>
        <p:txBody>
          <a:bodyPr wrap="square" rtlCol="0">
            <a:spAutoFit/>
          </a:bodyPr>
          <a:lstStyle/>
          <a:p>
            <a:r>
              <a:rPr lang="en-US" sz="2800" dirty="0" smtClean="0"/>
              <a:t>These coordinate with the 4 levels of proficiency on TN Ready.</a:t>
            </a:r>
          </a:p>
          <a:p>
            <a:r>
              <a:rPr lang="en-US" sz="2800" dirty="0" smtClean="0"/>
              <a:t>1- Below</a:t>
            </a:r>
          </a:p>
          <a:p>
            <a:r>
              <a:rPr lang="en-US" sz="2800" dirty="0" smtClean="0"/>
              <a:t>2- Approaching</a:t>
            </a:r>
          </a:p>
          <a:p>
            <a:r>
              <a:rPr lang="en-US" sz="2800" dirty="0" smtClean="0"/>
              <a:t>3- On Track</a:t>
            </a:r>
          </a:p>
          <a:p>
            <a:r>
              <a:rPr lang="en-US" sz="2800" dirty="0" smtClean="0"/>
              <a:t>4- Mastered</a:t>
            </a:r>
            <a:endParaRPr lang="en-US" sz="2800" dirty="0"/>
          </a:p>
        </p:txBody>
      </p:sp>
    </p:spTree>
    <p:extLst>
      <p:ext uri="{BB962C8B-B14F-4D97-AF65-F5344CB8AC3E}">
        <p14:creationId xmlns:p14="http://schemas.microsoft.com/office/powerpoint/2010/main" val="147443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92" t="15302" r="20611" b="4736"/>
          <a:stretch/>
        </p:blipFill>
        <p:spPr>
          <a:xfrm>
            <a:off x="1063695" y="850005"/>
            <a:ext cx="7006231" cy="5267459"/>
          </a:xfrm>
        </p:spPr>
      </p:pic>
      <p:sp>
        <p:nvSpPr>
          <p:cNvPr id="5" name="TextBox 4"/>
          <p:cNvSpPr txBox="1"/>
          <p:nvPr/>
        </p:nvSpPr>
        <p:spPr>
          <a:xfrm>
            <a:off x="8301633" y="1962480"/>
            <a:ext cx="3206839" cy="4154984"/>
          </a:xfrm>
          <a:prstGeom prst="rect">
            <a:avLst/>
          </a:prstGeom>
          <a:noFill/>
        </p:spPr>
        <p:txBody>
          <a:bodyPr wrap="square" rtlCol="0">
            <a:spAutoFit/>
          </a:bodyPr>
          <a:lstStyle/>
          <a:p>
            <a:r>
              <a:rPr lang="en-US" sz="2400" dirty="0" smtClean="0"/>
              <a:t>These tell you what the student should be able to do at each level of proficiency. You want to make sure your level of instruction and classroom assessments are at level 3 and 4. This will help you identify if your teaching is rigorous enough.</a:t>
            </a:r>
            <a:endParaRPr lang="en-US" sz="2400" dirty="0"/>
          </a:p>
        </p:txBody>
      </p:sp>
    </p:spTree>
    <p:extLst>
      <p:ext uri="{BB962C8B-B14F-4D97-AF65-F5344CB8AC3E}">
        <p14:creationId xmlns:p14="http://schemas.microsoft.com/office/powerpoint/2010/main" val="5673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92" t="13361" r="20174" b="5899"/>
          <a:stretch/>
        </p:blipFill>
        <p:spPr>
          <a:xfrm>
            <a:off x="999188" y="889826"/>
            <a:ext cx="6987942" cy="5266276"/>
          </a:xfrm>
        </p:spPr>
      </p:pic>
      <p:sp>
        <p:nvSpPr>
          <p:cNvPr id="5" name="TextBox 4"/>
          <p:cNvSpPr txBox="1"/>
          <p:nvPr/>
        </p:nvSpPr>
        <p:spPr>
          <a:xfrm>
            <a:off x="7987130" y="2462783"/>
            <a:ext cx="3361386" cy="3693319"/>
          </a:xfrm>
          <a:prstGeom prst="rect">
            <a:avLst/>
          </a:prstGeom>
          <a:noFill/>
        </p:spPr>
        <p:txBody>
          <a:bodyPr wrap="square" rtlCol="0">
            <a:spAutoFit/>
          </a:bodyPr>
          <a:lstStyle/>
          <a:p>
            <a:r>
              <a:rPr lang="en-US" dirty="0" smtClean="0"/>
              <a:t>At levels 3 and 4, there is an “Instructional Focus” which breaks the standard down further and gives you more explicit information on what needs to be taught in order for students to meet those proficiency levels. Again, this encourages and double checks the rigor of our teaching. This also helps to give teachers background information for what knowledge students have to build upon from the previous year.</a:t>
            </a:r>
            <a:endParaRPr lang="en-US" dirty="0"/>
          </a:p>
        </p:txBody>
      </p:sp>
    </p:spTree>
    <p:extLst>
      <p:ext uri="{BB962C8B-B14F-4D97-AF65-F5344CB8AC3E}">
        <p14:creationId xmlns:p14="http://schemas.microsoft.com/office/powerpoint/2010/main" val="28100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teaching vs. Procedural teaching</a:t>
            </a:r>
            <a:endParaRPr lang="en-US" dirty="0"/>
          </a:p>
        </p:txBody>
      </p:sp>
      <p:sp>
        <p:nvSpPr>
          <p:cNvPr id="3" name="Content Placeholder 2"/>
          <p:cNvSpPr>
            <a:spLocks noGrp="1"/>
          </p:cNvSpPr>
          <p:nvPr>
            <p:ph idx="1"/>
          </p:nvPr>
        </p:nvSpPr>
        <p:spPr/>
        <p:txBody>
          <a:bodyPr/>
          <a:lstStyle/>
          <a:p>
            <a:r>
              <a:rPr lang="en-US" dirty="0" smtClean="0"/>
              <a:t>Use the instructional document to help in linear planning by building on what was taught the prior year</a:t>
            </a:r>
          </a:p>
          <a:p>
            <a:pPr lvl="1"/>
            <a:r>
              <a:rPr lang="en-US" dirty="0" smtClean="0"/>
              <a:t>Multiplication and division in 3</a:t>
            </a:r>
            <a:r>
              <a:rPr lang="en-US" baseline="30000" dirty="0" smtClean="0"/>
              <a:t>rd</a:t>
            </a:r>
            <a:r>
              <a:rPr lang="en-US" dirty="0" smtClean="0"/>
              <a:t>, 4</a:t>
            </a:r>
            <a:r>
              <a:rPr lang="en-US" baseline="30000" dirty="0" smtClean="0"/>
              <a:t>th</a:t>
            </a:r>
            <a:r>
              <a:rPr lang="en-US" dirty="0" smtClean="0"/>
              <a:t>, and 5</a:t>
            </a:r>
            <a:r>
              <a:rPr lang="en-US" baseline="30000" dirty="0" smtClean="0"/>
              <a:t>th</a:t>
            </a:r>
            <a:r>
              <a:rPr lang="en-US" dirty="0" smtClean="0"/>
              <a:t> grade</a:t>
            </a:r>
          </a:p>
          <a:p>
            <a:pPr lvl="1"/>
            <a:r>
              <a:rPr lang="en-US" dirty="0" smtClean="0"/>
              <a:t>Benchmark fractions in 3</a:t>
            </a:r>
            <a:r>
              <a:rPr lang="en-US" baseline="30000" dirty="0" smtClean="0"/>
              <a:t>rd</a:t>
            </a:r>
            <a:r>
              <a:rPr lang="en-US" dirty="0" smtClean="0"/>
              <a:t>, 4</a:t>
            </a:r>
            <a:r>
              <a:rPr lang="en-US" baseline="30000" dirty="0" smtClean="0"/>
              <a:t>th</a:t>
            </a:r>
            <a:r>
              <a:rPr lang="en-US" dirty="0" smtClean="0"/>
              <a:t>, and 5</a:t>
            </a:r>
            <a:r>
              <a:rPr lang="en-US" baseline="30000" dirty="0" smtClean="0"/>
              <a:t>th</a:t>
            </a:r>
            <a:r>
              <a:rPr lang="en-US" dirty="0" smtClean="0"/>
              <a:t> grade when used to compare</a:t>
            </a:r>
          </a:p>
          <a:p>
            <a:r>
              <a:rPr lang="en-US" dirty="0" smtClean="0"/>
              <a:t>Use the instructional document to make sure a trick or tip isn’t being taught that will end up hindering the conceptual understanding for future standards</a:t>
            </a:r>
          </a:p>
          <a:p>
            <a:endParaRPr lang="en-US" dirty="0" smtClean="0"/>
          </a:p>
          <a:p>
            <a:pPr lvl="1"/>
            <a:endParaRPr lang="en-US" dirty="0"/>
          </a:p>
        </p:txBody>
      </p:sp>
    </p:spTree>
    <p:extLst>
      <p:ext uri="{BB962C8B-B14F-4D97-AF65-F5344CB8AC3E}">
        <p14:creationId xmlns:p14="http://schemas.microsoft.com/office/powerpoint/2010/main" val="52672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Assessments</a:t>
            </a:r>
            <a:endParaRPr lang="en-US" dirty="0"/>
          </a:p>
        </p:txBody>
      </p:sp>
      <p:sp>
        <p:nvSpPr>
          <p:cNvPr id="3" name="Subtitle 2"/>
          <p:cNvSpPr>
            <a:spLocks noGrp="1"/>
          </p:cNvSpPr>
          <p:nvPr>
            <p:ph type="subTitle" idx="1"/>
          </p:nvPr>
        </p:nvSpPr>
        <p:spPr/>
        <p:txBody>
          <a:bodyPr/>
          <a:lstStyle/>
          <a:p>
            <a:r>
              <a:rPr lang="en-US" dirty="0" smtClean="0"/>
              <a:t>**Question Types and Time Limits**</a:t>
            </a:r>
          </a:p>
          <a:p>
            <a:endParaRPr lang="en-US" dirty="0"/>
          </a:p>
        </p:txBody>
      </p:sp>
    </p:spTree>
    <p:extLst>
      <p:ext uri="{BB962C8B-B14F-4D97-AF65-F5344CB8AC3E}">
        <p14:creationId xmlns:p14="http://schemas.microsoft.com/office/powerpoint/2010/main" val="128662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8" t="13361" r="20611" b="5899"/>
          <a:stretch/>
        </p:blipFill>
        <p:spPr>
          <a:xfrm>
            <a:off x="1295402" y="811368"/>
            <a:ext cx="6825802" cy="5217459"/>
          </a:xfrm>
        </p:spPr>
      </p:pic>
      <p:sp>
        <p:nvSpPr>
          <p:cNvPr id="5" name="TextBox 4"/>
          <p:cNvSpPr txBox="1"/>
          <p:nvPr/>
        </p:nvSpPr>
        <p:spPr>
          <a:xfrm>
            <a:off x="5245994" y="2794716"/>
            <a:ext cx="4966952" cy="2308324"/>
          </a:xfrm>
          <a:prstGeom prst="rect">
            <a:avLst/>
          </a:prstGeom>
          <a:noFill/>
        </p:spPr>
        <p:txBody>
          <a:bodyPr wrap="square" rtlCol="0">
            <a:spAutoFit/>
          </a:bodyPr>
          <a:lstStyle/>
          <a:p>
            <a:r>
              <a:rPr lang="en-US" sz="2400" b="1" dirty="0" smtClean="0">
                <a:latin typeface="Calibri Light" panose="020F0302020204030204" pitchFamily="34" charset="0"/>
                <a:cs typeface="Calibri Light" panose="020F0302020204030204" pitchFamily="34" charset="0"/>
              </a:rPr>
              <a:t>*Goals of the Math Item Writer Workshop*</a:t>
            </a:r>
          </a:p>
          <a:p>
            <a:r>
              <a:rPr lang="en-US" sz="2400" b="1" dirty="0" smtClean="0">
                <a:latin typeface="Calibri Light" panose="020F0302020204030204" pitchFamily="34" charset="0"/>
                <a:cs typeface="Calibri Light" panose="020F0302020204030204" pitchFamily="34" charset="0"/>
              </a:rPr>
              <a:t>…we will explore some components of this today, with a more practical approach than what was presented from the state. </a:t>
            </a:r>
            <a:r>
              <a:rPr lang="en-US" sz="2400" b="1" dirty="0" smtClean="0">
                <a:latin typeface="Calibri Light" panose="020F0302020204030204" pitchFamily="34" charset="0"/>
                <a:cs typeface="Calibri Light" panose="020F0302020204030204" pitchFamily="34" charset="0"/>
                <a:sym typeface="Wingdings" panose="05000000000000000000" pitchFamily="2" charset="2"/>
              </a:rPr>
              <a:t></a:t>
            </a: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058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9919" t="14767" r="19967" b="7103"/>
          <a:stretch/>
        </p:blipFill>
        <p:spPr>
          <a:xfrm>
            <a:off x="1140855" y="643944"/>
            <a:ext cx="7503569" cy="5306095"/>
          </a:xfrm>
        </p:spPr>
      </p:pic>
      <p:sp>
        <p:nvSpPr>
          <p:cNvPr id="3" name="TextBox 2"/>
          <p:cNvSpPr txBox="1"/>
          <p:nvPr/>
        </p:nvSpPr>
        <p:spPr>
          <a:xfrm>
            <a:off x="4584879" y="4443211"/>
            <a:ext cx="3837904" cy="1200329"/>
          </a:xfrm>
          <a:prstGeom prst="rect">
            <a:avLst/>
          </a:prstGeom>
          <a:noFill/>
        </p:spPr>
        <p:txBody>
          <a:bodyPr wrap="square" rtlCol="0">
            <a:spAutoFit/>
          </a:bodyPr>
          <a:lstStyle/>
          <a:p>
            <a:r>
              <a:rPr lang="en-US" sz="2400" b="1" dirty="0" smtClean="0">
                <a:latin typeface="+mj-lt"/>
              </a:rPr>
              <a:t>Multiple Select- 5 Item Choices- They WILL be told the number of correct!!</a:t>
            </a:r>
            <a:endParaRPr lang="en-US" sz="2400" b="1" dirty="0">
              <a:latin typeface="+mj-lt"/>
            </a:endParaRPr>
          </a:p>
        </p:txBody>
      </p:sp>
    </p:spTree>
    <p:extLst>
      <p:ext uri="{BB962C8B-B14F-4D97-AF65-F5344CB8AC3E}">
        <p14:creationId xmlns:p14="http://schemas.microsoft.com/office/powerpoint/2010/main" val="293950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10" t="14525" r="20611" b="5124"/>
          <a:stretch/>
        </p:blipFill>
        <p:spPr>
          <a:xfrm>
            <a:off x="2643436" y="701405"/>
            <a:ext cx="6905127" cy="5235755"/>
          </a:xfrm>
        </p:spPr>
      </p:pic>
    </p:spTree>
    <p:extLst>
      <p:ext uri="{BB962C8B-B14F-4D97-AF65-F5344CB8AC3E}">
        <p14:creationId xmlns:p14="http://schemas.microsoft.com/office/powerpoint/2010/main" val="379571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8" t="13750" r="20174" b="6676"/>
          <a:stretch/>
        </p:blipFill>
        <p:spPr>
          <a:xfrm>
            <a:off x="2453947" y="618186"/>
            <a:ext cx="7284105" cy="5449783"/>
          </a:xfrm>
        </p:spPr>
      </p:pic>
    </p:spTree>
    <p:extLst>
      <p:ext uri="{BB962C8B-B14F-4D97-AF65-F5344CB8AC3E}">
        <p14:creationId xmlns:p14="http://schemas.microsoft.com/office/powerpoint/2010/main" val="13405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18501" t="16079" r="24539" b="22591"/>
          <a:stretch/>
        </p:blipFill>
        <p:spPr>
          <a:xfrm>
            <a:off x="2155499" y="853344"/>
            <a:ext cx="8211996" cy="4971245"/>
          </a:xfrm>
        </p:spPr>
      </p:pic>
    </p:spTree>
    <p:extLst>
      <p:ext uri="{BB962C8B-B14F-4D97-AF65-F5344CB8AC3E}">
        <p14:creationId xmlns:p14="http://schemas.microsoft.com/office/powerpoint/2010/main" val="269666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Support</a:t>
            </a:r>
            <a:endParaRPr lang="en-US" dirty="0"/>
          </a:p>
        </p:txBody>
      </p:sp>
      <p:sp>
        <p:nvSpPr>
          <p:cNvPr id="3" name="Subtitle 2"/>
          <p:cNvSpPr>
            <a:spLocks noGrp="1"/>
          </p:cNvSpPr>
          <p:nvPr>
            <p:ph type="subTitle" idx="1"/>
          </p:nvPr>
        </p:nvSpPr>
        <p:spPr/>
        <p:txBody>
          <a:bodyPr/>
          <a:lstStyle/>
          <a:p>
            <a:r>
              <a:rPr lang="en-US" dirty="0" smtClean="0"/>
              <a:t>**Websites and Tools**</a:t>
            </a:r>
            <a:endParaRPr lang="en-US" dirty="0"/>
          </a:p>
        </p:txBody>
      </p:sp>
    </p:spTree>
    <p:extLst>
      <p:ext uri="{BB962C8B-B14F-4D97-AF65-F5344CB8AC3E}">
        <p14:creationId xmlns:p14="http://schemas.microsoft.com/office/powerpoint/2010/main" val="40646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Support Websites</a:t>
            </a:r>
            <a:endParaRPr lang="en-US" dirty="0"/>
          </a:p>
        </p:txBody>
      </p:sp>
      <p:sp>
        <p:nvSpPr>
          <p:cNvPr id="3" name="Content Placeholder 2"/>
          <p:cNvSpPr>
            <a:spLocks noGrp="1"/>
          </p:cNvSpPr>
          <p:nvPr>
            <p:ph idx="1"/>
          </p:nvPr>
        </p:nvSpPr>
        <p:spPr/>
        <p:txBody>
          <a:bodyPr/>
          <a:lstStyle/>
          <a:p>
            <a:r>
              <a:rPr lang="en-US" dirty="0" smtClean="0">
                <a:hlinkClick r:id="rId2"/>
              </a:rPr>
              <a:t>EdTools</a:t>
            </a:r>
            <a:endParaRPr lang="en-US" dirty="0" smtClean="0"/>
          </a:p>
          <a:p>
            <a:pPr lvl="1"/>
            <a:r>
              <a:rPr lang="en-US" dirty="0" smtClean="0"/>
              <a:t>Put in username and password and then click on resources</a:t>
            </a:r>
          </a:p>
          <a:p>
            <a:r>
              <a:rPr lang="en-US" dirty="0" smtClean="0">
                <a:hlinkClick r:id="rId3"/>
              </a:rPr>
              <a:t>Nextera</a:t>
            </a:r>
            <a:endParaRPr lang="en-US" dirty="0" smtClean="0"/>
          </a:p>
          <a:p>
            <a:pPr lvl="1"/>
            <a:r>
              <a:rPr lang="en-US" dirty="0" smtClean="0"/>
              <a:t>This is the Classroom Assessment builder which is supposed to be available for all grades January 8</a:t>
            </a:r>
            <a:r>
              <a:rPr lang="en-US" baseline="30000" dirty="0" smtClean="0"/>
              <a:t>th</a:t>
            </a:r>
            <a:r>
              <a:rPr lang="en-US" dirty="0" smtClean="0"/>
              <a:t>. </a:t>
            </a:r>
          </a:p>
          <a:p>
            <a:r>
              <a:rPr lang="en-US" dirty="0" smtClean="0">
                <a:hlinkClick r:id="rId4"/>
              </a:rPr>
              <a:t>MS Assessment (created by </a:t>
            </a:r>
            <a:r>
              <a:rPr lang="en-US" dirty="0" err="1" smtClean="0">
                <a:hlinkClick r:id="rId4"/>
              </a:rPr>
              <a:t>Questar</a:t>
            </a:r>
            <a:r>
              <a:rPr lang="en-US" dirty="0" smtClean="0">
                <a:hlinkClick r:id="rId4"/>
              </a:rPr>
              <a:t>)</a:t>
            </a:r>
            <a:endParaRPr lang="en-US" dirty="0" smtClean="0"/>
          </a:p>
          <a:p>
            <a:r>
              <a:rPr lang="en-US" dirty="0" smtClean="0">
                <a:hlinkClick r:id="rId5"/>
              </a:rPr>
              <a:t>NY Assessment (created by </a:t>
            </a:r>
            <a:r>
              <a:rPr lang="en-US" dirty="0" err="1" smtClean="0">
                <a:hlinkClick r:id="rId5"/>
              </a:rPr>
              <a:t>Questar</a:t>
            </a:r>
            <a:r>
              <a:rPr lang="en-US" dirty="0" smtClean="0">
                <a:hlinkClick r:id="rId5"/>
              </a:rPr>
              <a:t>)</a:t>
            </a:r>
            <a:endParaRPr lang="en-US" dirty="0"/>
          </a:p>
        </p:txBody>
      </p:sp>
    </p:spTree>
    <p:extLst>
      <p:ext uri="{BB962C8B-B14F-4D97-AF65-F5344CB8AC3E}">
        <p14:creationId xmlns:p14="http://schemas.microsoft.com/office/powerpoint/2010/main" val="21749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07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ONLY survey</a:t>
            </a:r>
            <a:endParaRPr lang="en-US" dirty="0"/>
          </a:p>
        </p:txBody>
      </p:sp>
      <p:sp>
        <p:nvSpPr>
          <p:cNvPr id="3" name="Content Placeholder 2"/>
          <p:cNvSpPr>
            <a:spLocks noGrp="1"/>
          </p:cNvSpPr>
          <p:nvPr>
            <p:ph idx="1"/>
          </p:nvPr>
        </p:nvSpPr>
        <p:spPr/>
        <p:txBody>
          <a:bodyPr/>
          <a:lstStyle/>
          <a:p>
            <a:r>
              <a:rPr lang="en-US" dirty="0"/>
              <a:t>Please use your phone or </a:t>
            </a:r>
            <a:r>
              <a:rPr lang="en-US" dirty="0" err="1"/>
              <a:t>i</a:t>
            </a:r>
            <a:r>
              <a:rPr lang="en-US" dirty="0"/>
              <a:t>-pad to complete this survey</a:t>
            </a:r>
          </a:p>
          <a:p>
            <a:r>
              <a:rPr lang="en-US" dirty="0"/>
              <a:t>Go to: Socrative.com</a:t>
            </a:r>
          </a:p>
          <a:p>
            <a:pPr lvl="1"/>
            <a:r>
              <a:rPr lang="en-US" dirty="0"/>
              <a:t>Click on “Student Login”</a:t>
            </a:r>
          </a:p>
          <a:p>
            <a:pPr lvl="1"/>
            <a:r>
              <a:rPr lang="en-US" dirty="0"/>
              <a:t>Enter Room Name: </a:t>
            </a:r>
            <a:r>
              <a:rPr lang="en-US" b="1" u="sng" dirty="0"/>
              <a:t>PB3BSGCZS</a:t>
            </a:r>
            <a:r>
              <a:rPr lang="en-US" dirty="0"/>
              <a:t> and click “Join”</a:t>
            </a:r>
          </a:p>
          <a:p>
            <a:pPr lvl="1"/>
            <a:r>
              <a:rPr lang="en-US" dirty="0"/>
              <a:t>Enter your name (real or made up)</a:t>
            </a:r>
          </a:p>
          <a:p>
            <a:pPr lvl="1"/>
            <a:r>
              <a:rPr lang="en-US" dirty="0"/>
              <a:t>Take Survey</a:t>
            </a:r>
          </a:p>
          <a:p>
            <a:r>
              <a:rPr lang="en-US" dirty="0" smtClean="0"/>
              <a:t>Wait for announcement regarding door prizes.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7217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Goals for Today:</a:t>
            </a:r>
            <a:endParaRPr lang="en-US" dirty="0"/>
          </a:p>
        </p:txBody>
      </p:sp>
      <p:sp>
        <p:nvSpPr>
          <p:cNvPr id="3" name="Content Placeholder 2"/>
          <p:cNvSpPr>
            <a:spLocks noGrp="1"/>
          </p:cNvSpPr>
          <p:nvPr>
            <p:ph idx="1"/>
          </p:nvPr>
        </p:nvSpPr>
        <p:spPr/>
        <p:txBody>
          <a:bodyPr/>
          <a:lstStyle/>
          <a:p>
            <a:r>
              <a:rPr lang="en-US" dirty="0" smtClean="0"/>
              <a:t>Explore the Instructional Focus Document</a:t>
            </a:r>
          </a:p>
          <a:p>
            <a:pPr lvl="1"/>
            <a:r>
              <a:rPr lang="en-US" dirty="0" smtClean="0"/>
              <a:t>Where to find it</a:t>
            </a:r>
          </a:p>
          <a:p>
            <a:pPr lvl="1"/>
            <a:r>
              <a:rPr lang="en-US" dirty="0" smtClean="0"/>
              <a:t>How to read it</a:t>
            </a:r>
          </a:p>
          <a:p>
            <a:pPr lvl="1"/>
            <a:r>
              <a:rPr lang="en-US" dirty="0" smtClean="0"/>
              <a:t>How to use it for linear planning</a:t>
            </a:r>
          </a:p>
          <a:p>
            <a:pPr lvl="1"/>
            <a:r>
              <a:rPr lang="en-US" dirty="0" smtClean="0"/>
              <a:t>How to use it when teaching for conceptual understanding vs. procedural understanding</a:t>
            </a:r>
          </a:p>
          <a:p>
            <a:r>
              <a:rPr lang="en-US" dirty="0" smtClean="0"/>
              <a:t>Provide websites of TN Ready style assessment questions</a:t>
            </a:r>
            <a:endParaRPr lang="en-US" dirty="0"/>
          </a:p>
        </p:txBody>
      </p:sp>
    </p:spTree>
    <p:extLst>
      <p:ext uri="{BB962C8B-B14F-4D97-AF65-F5344CB8AC3E}">
        <p14:creationId xmlns:p14="http://schemas.microsoft.com/office/powerpoint/2010/main" val="289903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8" t="13361" r="20611" b="5511"/>
          <a:stretch/>
        </p:blipFill>
        <p:spPr>
          <a:xfrm>
            <a:off x="2492379" y="631065"/>
            <a:ext cx="7207241" cy="5537915"/>
          </a:xfrm>
        </p:spPr>
      </p:pic>
    </p:spTree>
    <p:extLst>
      <p:ext uri="{BB962C8B-B14F-4D97-AF65-F5344CB8AC3E}">
        <p14:creationId xmlns:p14="http://schemas.microsoft.com/office/powerpoint/2010/main" val="32739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10" t="12973" r="20611" b="6288"/>
          <a:stretch/>
        </p:blipFill>
        <p:spPr>
          <a:xfrm>
            <a:off x="1006162" y="811370"/>
            <a:ext cx="6862831" cy="5228822"/>
          </a:xfrm>
        </p:spPr>
      </p:pic>
      <p:sp>
        <p:nvSpPr>
          <p:cNvPr id="5" name="TextBox 4"/>
          <p:cNvSpPr txBox="1"/>
          <p:nvPr/>
        </p:nvSpPr>
        <p:spPr>
          <a:xfrm>
            <a:off x="8293994" y="2794715"/>
            <a:ext cx="2743200" cy="2308324"/>
          </a:xfrm>
          <a:prstGeom prst="rect">
            <a:avLst/>
          </a:prstGeom>
          <a:noFill/>
        </p:spPr>
        <p:txBody>
          <a:bodyPr wrap="square" rtlCol="0">
            <a:spAutoFit/>
          </a:bodyPr>
          <a:lstStyle/>
          <a:p>
            <a:r>
              <a:rPr lang="en-US" sz="2400" dirty="0" smtClean="0">
                <a:latin typeface="Arial Narrow" panose="020B0606020202030204" pitchFamily="34" charset="0"/>
              </a:rPr>
              <a:t>Notice the highlighted components of teaching and learning- These are assessed on the non-calculator portion of TN Ready. </a:t>
            </a:r>
            <a:endParaRPr lang="en-US" sz="2400" dirty="0">
              <a:latin typeface="Arial Narrow" panose="020B0606020202030204" pitchFamily="34" charset="0"/>
            </a:endParaRPr>
          </a:p>
        </p:txBody>
      </p:sp>
    </p:spTree>
    <p:extLst>
      <p:ext uri="{BB962C8B-B14F-4D97-AF65-F5344CB8AC3E}">
        <p14:creationId xmlns:p14="http://schemas.microsoft.com/office/powerpoint/2010/main" val="39260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938" t="13750" r="20611" b="5512"/>
          <a:stretch/>
        </p:blipFill>
        <p:spPr>
          <a:xfrm>
            <a:off x="765057" y="641155"/>
            <a:ext cx="7413030" cy="5566462"/>
          </a:xfrm>
        </p:spPr>
      </p:pic>
      <p:sp>
        <p:nvSpPr>
          <p:cNvPr id="5" name="TextBox 4"/>
          <p:cNvSpPr txBox="1"/>
          <p:nvPr/>
        </p:nvSpPr>
        <p:spPr>
          <a:xfrm>
            <a:off x="5808372" y="3338867"/>
            <a:ext cx="4262907" cy="1815882"/>
          </a:xfrm>
          <a:prstGeom prst="rect">
            <a:avLst/>
          </a:prstGeom>
          <a:noFill/>
        </p:spPr>
        <p:txBody>
          <a:bodyPr wrap="square" rtlCol="0">
            <a:spAutoFit/>
          </a:bodyPr>
          <a:lstStyle/>
          <a:p>
            <a:r>
              <a:rPr lang="en-US" sz="2800" b="1" dirty="0" smtClean="0">
                <a:latin typeface="Calibri Light" panose="020F0302020204030204" pitchFamily="34" charset="0"/>
                <a:cs typeface="Calibri Light" panose="020F0302020204030204" pitchFamily="34" charset="0"/>
              </a:rPr>
              <a:t>This is statewide based on their results. Anything interesting or enlightening about this?</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71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8" t="12585" r="20611" b="5900"/>
          <a:stretch/>
        </p:blipFill>
        <p:spPr>
          <a:xfrm>
            <a:off x="929978" y="664780"/>
            <a:ext cx="7029166" cy="5426926"/>
          </a:xfrm>
        </p:spPr>
      </p:pic>
      <p:sp>
        <p:nvSpPr>
          <p:cNvPr id="5" name="TextBox 4"/>
          <p:cNvSpPr txBox="1"/>
          <p:nvPr/>
        </p:nvSpPr>
        <p:spPr>
          <a:xfrm>
            <a:off x="8293994" y="2794715"/>
            <a:ext cx="2743200" cy="923330"/>
          </a:xfrm>
          <a:prstGeom prst="rect">
            <a:avLst/>
          </a:prstGeom>
          <a:noFill/>
        </p:spPr>
        <p:txBody>
          <a:bodyPr wrap="square" rtlCol="0">
            <a:spAutoFit/>
          </a:bodyPr>
          <a:lstStyle/>
          <a:p>
            <a:r>
              <a:rPr lang="en-US" dirty="0" smtClean="0"/>
              <a:t>Notice the highlighted components of teaching and learning.</a:t>
            </a:r>
            <a:endParaRPr lang="en-US" dirty="0"/>
          </a:p>
        </p:txBody>
      </p:sp>
    </p:spTree>
    <p:extLst>
      <p:ext uri="{BB962C8B-B14F-4D97-AF65-F5344CB8AC3E}">
        <p14:creationId xmlns:p14="http://schemas.microsoft.com/office/powerpoint/2010/main" val="405827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10" t="14138" r="20611" b="5900"/>
          <a:stretch/>
        </p:blipFill>
        <p:spPr>
          <a:xfrm>
            <a:off x="1060984" y="592427"/>
            <a:ext cx="7236678" cy="5460642"/>
          </a:xfrm>
        </p:spPr>
      </p:pic>
      <p:sp>
        <p:nvSpPr>
          <p:cNvPr id="5" name="TextBox 4"/>
          <p:cNvSpPr txBox="1"/>
          <p:nvPr/>
        </p:nvSpPr>
        <p:spPr>
          <a:xfrm>
            <a:off x="6890197" y="4250028"/>
            <a:ext cx="4006401" cy="1077218"/>
          </a:xfrm>
          <a:prstGeom prst="rect">
            <a:avLst/>
          </a:prstGeom>
          <a:noFill/>
        </p:spPr>
        <p:txBody>
          <a:bodyPr wrap="square" rtlCol="0">
            <a:spAutoFit/>
          </a:bodyPr>
          <a:lstStyle/>
          <a:p>
            <a:pPr algn="ctr"/>
            <a:r>
              <a:rPr lang="en-US" sz="3200" dirty="0" smtClean="0"/>
              <a:t>The state says.. KUDOS!</a:t>
            </a:r>
            <a:endParaRPr lang="en-US" sz="3200" dirty="0"/>
          </a:p>
        </p:txBody>
      </p:sp>
    </p:spTree>
    <p:extLst>
      <p:ext uri="{BB962C8B-B14F-4D97-AF65-F5344CB8AC3E}">
        <p14:creationId xmlns:p14="http://schemas.microsoft.com/office/powerpoint/2010/main" val="41798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92" t="14138" r="20393" b="5900"/>
          <a:stretch/>
        </p:blipFill>
        <p:spPr>
          <a:xfrm>
            <a:off x="1160641" y="691946"/>
            <a:ext cx="7259996" cy="5438397"/>
          </a:xfrm>
        </p:spPr>
      </p:pic>
      <p:sp>
        <p:nvSpPr>
          <p:cNvPr id="5" name="TextBox 4"/>
          <p:cNvSpPr txBox="1"/>
          <p:nvPr/>
        </p:nvSpPr>
        <p:spPr>
          <a:xfrm>
            <a:off x="8718997" y="2846959"/>
            <a:ext cx="2743200" cy="1938992"/>
          </a:xfrm>
          <a:prstGeom prst="rect">
            <a:avLst/>
          </a:prstGeom>
          <a:noFill/>
        </p:spPr>
        <p:txBody>
          <a:bodyPr wrap="square" rtlCol="0">
            <a:spAutoFit/>
          </a:bodyPr>
          <a:lstStyle/>
          <a:p>
            <a:r>
              <a:rPr lang="en-US" sz="2400" b="1" dirty="0" smtClean="0">
                <a:latin typeface="Calibri Light" panose="020F0302020204030204" pitchFamily="34" charset="0"/>
                <a:cs typeface="Calibri Light" panose="020F0302020204030204" pitchFamily="34" charset="0"/>
              </a:rPr>
              <a:t>Notice the highlighted components of teaching and learning.</a:t>
            </a: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3691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173</TotalTime>
  <Words>679</Words>
  <Application>Microsoft Office PowerPoint</Application>
  <PresentationFormat>Widescreen</PresentationFormat>
  <Paragraphs>64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Bradley Hand ITC</vt:lpstr>
      <vt:lpstr>Calibri</vt:lpstr>
      <vt:lpstr>Calibri Light</vt:lpstr>
      <vt:lpstr>Garamond</vt:lpstr>
      <vt:lpstr>Wingdings</vt:lpstr>
      <vt:lpstr>Organic</vt:lpstr>
      <vt:lpstr>Item Writer Workshop</vt:lpstr>
      <vt:lpstr>PowerPoint Presentation</vt:lpstr>
      <vt:lpstr>Main Goals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Instructional Focus Document</vt:lpstr>
      <vt:lpstr>PowerPoint Presentation</vt:lpstr>
      <vt:lpstr>PowerPoint Presentation</vt:lpstr>
      <vt:lpstr>PowerPoint Presentation</vt:lpstr>
      <vt:lpstr>PowerPoint Presentation</vt:lpstr>
      <vt:lpstr>PowerPoint Presentation</vt:lpstr>
      <vt:lpstr>Conceptual teaching vs. Procedural teaching</vt:lpstr>
      <vt:lpstr>Assessments</vt:lpstr>
      <vt:lpstr>PowerPoint Presentation</vt:lpstr>
      <vt:lpstr>PowerPoint Presentation</vt:lpstr>
      <vt:lpstr>PowerPoint Presentation</vt:lpstr>
      <vt:lpstr>PowerPoint Presentation</vt:lpstr>
      <vt:lpstr>Assessment Support</vt:lpstr>
      <vt:lpstr>Assessment Support Websites</vt:lpstr>
      <vt:lpstr>Questions</vt:lpstr>
      <vt:lpstr>Session 4 ONLY survey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Writer Workshop</dc:title>
  <dc:creator>JessicaP</dc:creator>
  <cp:lastModifiedBy>JessicaP</cp:lastModifiedBy>
  <cp:revision>24</cp:revision>
  <cp:lastPrinted>2018-01-01T19:34:51Z</cp:lastPrinted>
  <dcterms:created xsi:type="dcterms:W3CDTF">2017-12-26T15:39:30Z</dcterms:created>
  <dcterms:modified xsi:type="dcterms:W3CDTF">2018-01-01T19:50:41Z</dcterms:modified>
</cp:coreProperties>
</file>